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5" r:id="rId17"/>
    <p:sldId id="276" r:id="rId18"/>
    <p:sldId id="277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71" autoAdjust="0"/>
    <p:restoredTop sz="94660"/>
  </p:normalViewPr>
  <p:slideViewPr>
    <p:cSldViewPr snapToGrid="0">
      <p:cViewPr varScale="1">
        <p:scale>
          <a:sx n="94" d="100"/>
          <a:sy n="94" d="100"/>
        </p:scale>
        <p:origin x="-173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8870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696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3146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4941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015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4733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5038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783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4236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9322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212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CC7AE5C-5E94-40FA-93F2-9A70E8332B4C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E220D022-9DC3-4820-B4A6-F01017D94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307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Позитивное мышление, эмоции, жизнестойкость</a:t>
            </a:r>
            <a:r>
              <a:rPr lang="en-US" sz="4800" dirty="0" smtClean="0"/>
              <a:t>: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учимся управлять собой.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10</a:t>
            </a:r>
            <a:r>
              <a:rPr lang="ru-RU" b="1" dirty="0" smtClean="0"/>
              <a:t>.01.2025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969833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Сценарные реакции на гнев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532263"/>
            <a:ext cx="7315200" cy="615513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3. Работа с гневом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Эмоции проживаются только через тело!!!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900" b="1" dirty="0" smtClean="0">
                <a:solidFill>
                  <a:schemeClr val="tx1"/>
                </a:solidFill>
              </a:rPr>
              <a:t>Конструктивные способы:</a:t>
            </a:r>
          </a:p>
          <a:p>
            <a:pPr marL="0" indent="0">
              <a:buNone/>
            </a:pPr>
            <a:r>
              <a:rPr lang="ru-RU" sz="2900" b="1" dirty="0" smtClean="0">
                <a:solidFill>
                  <a:schemeClr val="tx1"/>
                </a:solidFill>
              </a:rPr>
              <a:t>-Топать ногами</a:t>
            </a:r>
          </a:p>
          <a:p>
            <a:pPr marL="0" indent="0">
              <a:buNone/>
            </a:pPr>
            <a:r>
              <a:rPr lang="ru-RU" sz="2900" b="1" dirty="0" smtClean="0">
                <a:solidFill>
                  <a:schemeClr val="tx1"/>
                </a:solidFill>
              </a:rPr>
              <a:t>- Выговориться</a:t>
            </a:r>
          </a:p>
          <a:p>
            <a:pPr>
              <a:buFontTx/>
              <a:buChar char="-"/>
            </a:pPr>
            <a:r>
              <a:rPr lang="ru-RU" sz="2900" b="1" dirty="0" smtClean="0">
                <a:solidFill>
                  <a:schemeClr val="tx1"/>
                </a:solidFill>
              </a:rPr>
              <a:t>Спорт</a:t>
            </a:r>
          </a:p>
          <a:p>
            <a:pPr>
              <a:buFontTx/>
              <a:buChar char="-"/>
            </a:pPr>
            <a:r>
              <a:rPr lang="ru-RU" sz="2900" b="1" dirty="0" smtClean="0">
                <a:solidFill>
                  <a:schemeClr val="tx1"/>
                </a:solidFill>
              </a:rPr>
              <a:t>Массаж</a:t>
            </a:r>
          </a:p>
          <a:p>
            <a:pPr>
              <a:buFontTx/>
              <a:buChar char="-"/>
            </a:pPr>
            <a:r>
              <a:rPr lang="ru-RU" sz="2900" b="1" dirty="0" smtClean="0">
                <a:solidFill>
                  <a:schemeClr val="tx1"/>
                </a:solidFill>
              </a:rPr>
              <a:t>Бить подушку</a:t>
            </a:r>
          </a:p>
          <a:p>
            <a:pPr>
              <a:buFontTx/>
              <a:buChar char="-"/>
            </a:pPr>
            <a:r>
              <a:rPr lang="ru-RU" sz="2900" b="1" dirty="0" smtClean="0">
                <a:solidFill>
                  <a:schemeClr val="tx1"/>
                </a:solidFill>
              </a:rPr>
              <a:t>Парк аттракционов</a:t>
            </a:r>
          </a:p>
          <a:p>
            <a:pPr>
              <a:buFontTx/>
              <a:buChar char="-"/>
            </a:pPr>
            <a:r>
              <a:rPr lang="ru-RU" sz="2900" b="1" dirty="0" smtClean="0">
                <a:solidFill>
                  <a:schemeClr val="tx1"/>
                </a:solidFill>
              </a:rPr>
              <a:t>Арт-терапия</a:t>
            </a:r>
          </a:p>
          <a:p>
            <a:pPr>
              <a:buFontTx/>
              <a:buChar char="-"/>
            </a:pPr>
            <a:r>
              <a:rPr lang="ru-RU" sz="2900" b="1" dirty="0" smtClean="0">
                <a:solidFill>
                  <a:schemeClr val="tx1"/>
                </a:solidFill>
              </a:rPr>
              <a:t>Пение</a:t>
            </a:r>
          </a:p>
          <a:p>
            <a:pPr>
              <a:buFontTx/>
              <a:buChar char="-"/>
            </a:pPr>
            <a:r>
              <a:rPr lang="ru-RU" sz="2900" b="1" dirty="0" smtClean="0">
                <a:solidFill>
                  <a:schemeClr val="tx1"/>
                </a:solidFill>
              </a:rPr>
              <a:t>Плачь</a:t>
            </a:r>
          </a:p>
          <a:p>
            <a:pPr>
              <a:buFontTx/>
              <a:buChar char="-"/>
            </a:pPr>
            <a:r>
              <a:rPr lang="ru-RU" sz="2900" b="1" dirty="0">
                <a:solidFill>
                  <a:schemeClr val="tx1"/>
                </a:solidFill>
              </a:rPr>
              <a:t>В</a:t>
            </a:r>
            <a:r>
              <a:rPr lang="ru-RU" sz="2900" b="1" dirty="0" smtClean="0">
                <a:solidFill>
                  <a:schemeClr val="tx1"/>
                </a:solidFill>
              </a:rPr>
              <a:t>ыбросить хлам</a:t>
            </a:r>
          </a:p>
          <a:p>
            <a:pPr>
              <a:buFontTx/>
              <a:buChar char="-"/>
            </a:pPr>
            <a:r>
              <a:rPr lang="ru-RU" sz="2900" b="1" dirty="0" smtClean="0">
                <a:solidFill>
                  <a:schemeClr val="tx1"/>
                </a:solidFill>
              </a:rPr>
              <a:t>Медитации</a:t>
            </a:r>
          </a:p>
          <a:p>
            <a:pPr>
              <a:buFontTx/>
              <a:buChar char="-"/>
            </a:pPr>
            <a:r>
              <a:rPr lang="ru-RU" sz="2900" b="1" dirty="0" smtClean="0">
                <a:solidFill>
                  <a:schemeClr val="tx1"/>
                </a:solidFill>
              </a:rPr>
              <a:t>Танцы</a:t>
            </a:r>
          </a:p>
          <a:p>
            <a:pPr>
              <a:buFontTx/>
              <a:buChar char="-"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99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2263618"/>
          </a:xfrm>
        </p:spPr>
        <p:txBody>
          <a:bodyPr>
            <a:normAutofit/>
          </a:bodyPr>
          <a:lstStyle/>
          <a:p>
            <a:pPr lvl="0">
              <a:spcBef>
                <a:spcPts val="1200"/>
              </a:spcBef>
            </a:pPr>
            <a:r>
              <a:rPr lang="ru-RU" sz="3600" b="1" spc="0" dirty="0">
                <a:solidFill>
                  <a:schemeClr val="tx1"/>
                </a:solidFill>
                <a:ea typeface="+mn-ea"/>
                <a:cs typeface="+mn-cs"/>
              </a:rPr>
              <a:t>Радость</a:t>
            </a:r>
            <a:r>
              <a:rPr lang="ru-RU" sz="3600" spc="0" dirty="0">
                <a:solidFill>
                  <a:schemeClr val="tx1"/>
                </a:solidFill>
                <a:ea typeface="+mn-ea"/>
                <a:cs typeface="+mn-cs"/>
              </a:rPr>
              <a:t> – активно положительная эмоция, выражающаяся в хорошем настроении и ощущении </a:t>
            </a:r>
            <a:r>
              <a:rPr lang="ru-RU" sz="3600" spc="0" dirty="0" smtClean="0">
                <a:solidFill>
                  <a:schemeClr val="tx1"/>
                </a:solidFill>
                <a:ea typeface="+mn-ea"/>
                <a:cs typeface="+mn-cs"/>
              </a:rPr>
              <a:t>удовольствия</a:t>
            </a:r>
            <a:endParaRPr lang="ru-RU" sz="7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3886200" y="3725839"/>
            <a:ext cx="7315200" cy="18611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Это такое переживание, которое помогает поддерживать и укреплять контакт со средой, это переживание, которое укрепляет и поддерживает контакты с людьми, с которыми мы общаемся.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://kb4images.com/images/inside-out-wallpaper/37431163-inside-out-wallpape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524" t="10054" r="37304"/>
          <a:stretch/>
        </p:blipFill>
        <p:spPr bwMode="auto">
          <a:xfrm>
            <a:off x="211758" y="1326496"/>
            <a:ext cx="3029804" cy="3786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46050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04390" y="1216562"/>
            <a:ext cx="7315200" cy="2263618"/>
          </a:xfrm>
        </p:spPr>
        <p:txBody>
          <a:bodyPr>
            <a:normAutofit/>
          </a:bodyPr>
          <a:lstStyle/>
          <a:p>
            <a:pPr lvl="0">
              <a:spcBef>
                <a:spcPts val="1200"/>
              </a:spcBef>
            </a:pPr>
            <a:r>
              <a:rPr lang="ru-RU" sz="7200" dirty="0" smtClean="0">
                <a:solidFill>
                  <a:schemeClr val="tx1"/>
                </a:solidFill>
              </a:rPr>
              <a:t>Что мешает нам радоваться?</a:t>
            </a:r>
            <a:endParaRPr lang="ru-RU" sz="7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3886200" y="3725839"/>
            <a:ext cx="7315200" cy="18611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Синдром условного счастья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«Я буду счастлив(а), если…»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«Я буду счастлив(а), когда…)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Испытывать счастье в будущем невозможно!!!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s://54disneyreviews.files.wordpress.com/2015/06/inside-out2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800" t="384" r="9024" b="-384"/>
          <a:stretch/>
        </p:blipFill>
        <p:spPr bwMode="auto">
          <a:xfrm>
            <a:off x="245660" y="1651378"/>
            <a:ext cx="2875857" cy="23384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12646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04390" y="1216562"/>
            <a:ext cx="7315200" cy="2263618"/>
          </a:xfrm>
        </p:spPr>
        <p:txBody>
          <a:bodyPr>
            <a:noAutofit/>
          </a:bodyPr>
          <a:lstStyle/>
          <a:p>
            <a:pPr lvl="0">
              <a:spcBef>
                <a:spcPts val="1200"/>
              </a:spcBef>
            </a:pPr>
            <a:r>
              <a:rPr lang="ru-RU" sz="4400" dirty="0" smtClean="0">
                <a:solidFill>
                  <a:schemeClr val="tx1"/>
                </a:solidFill>
              </a:rPr>
              <a:t>Страх – это эмоция возникает, когда мы обнаруживаем некую опасность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3886200" y="3725839"/>
            <a:ext cx="7315200" cy="18611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Страх бывает рациональным и иррациональным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://orig05.deviantart.net/7cb8/f/2014/350/e/2/inside_out_04_fear_by_miacat7-d8a4f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0" y="1684907"/>
            <a:ext cx="2860580" cy="28605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84620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86200" y="709091"/>
            <a:ext cx="7315200" cy="1951631"/>
          </a:xfrm>
        </p:spPr>
        <p:txBody>
          <a:bodyPr>
            <a:noAutofit/>
          </a:bodyPr>
          <a:lstStyle/>
          <a:p>
            <a:pPr lvl="0">
              <a:spcBef>
                <a:spcPts val="1200"/>
              </a:spcBef>
            </a:pPr>
            <a:r>
              <a:rPr lang="ru-RU" sz="3200" b="1" dirty="0" smtClean="0">
                <a:solidFill>
                  <a:schemeClr val="tx1"/>
                </a:solidFill>
              </a:rPr>
              <a:t>Рациональный страх </a:t>
            </a:r>
            <a:r>
              <a:rPr lang="ru-RU" sz="3200" dirty="0" smtClean="0">
                <a:solidFill>
                  <a:schemeClr val="tx1"/>
                </a:solidFill>
              </a:rPr>
              <a:t>– защищает нас, благодаря ему избегаем обоснованных рисков.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3886200" y="3193577"/>
            <a:ext cx="7315200" cy="2393408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</a:pPr>
            <a:r>
              <a:rPr lang="ru-RU" sz="3200" b="1" spc="-1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Иррациональный </a:t>
            </a:r>
            <a:r>
              <a:rPr lang="ru-RU" sz="3200" b="1" spc="-1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страх - </a:t>
            </a:r>
            <a:r>
              <a:rPr lang="ru-RU" sz="3200" spc="-1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тот, который мешает нам получать то, что мы хотим. Это страх основанный на иллюзиях.</a:t>
            </a:r>
          </a:p>
        </p:txBody>
      </p:sp>
      <p:pic>
        <p:nvPicPr>
          <p:cNvPr id="6146" name="Picture 2" descr="http://orig05.deviantart.net/7cb8/f/2014/350/e/2/inside_out_04_fear_by_miacat7-d8a4f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0" y="1684907"/>
            <a:ext cx="2860580" cy="28605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90355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790665" y="709684"/>
            <a:ext cx="7315200" cy="1541605"/>
          </a:xfrm>
        </p:spPr>
        <p:txBody>
          <a:bodyPr>
            <a:noAutofit/>
          </a:bodyPr>
          <a:lstStyle/>
          <a:p>
            <a:pPr lvl="0">
              <a:spcBef>
                <a:spcPts val="1200"/>
              </a:spcBef>
            </a:pPr>
            <a:r>
              <a:rPr lang="ru-RU" sz="3200" dirty="0" smtClean="0">
                <a:solidFill>
                  <a:srgbClr val="C00000"/>
                </a:solidFill>
              </a:rPr>
              <a:t>Страх связан со злостью. Человек который сильно злится, зачастую сильно чего-то боится !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3790665" y="2251289"/>
            <a:ext cx="7315200" cy="292626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ru-RU" sz="2400" spc="-1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Работа со страхом: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sz="2400" spc="-1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Научиться отделять иррациональные и рациональные страхи друг от друга.</a:t>
            </a:r>
          </a:p>
          <a:p>
            <a:pPr marL="742950" indent="-74295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sz="2400" spc="-1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Смотрим на иррациональный страх и делаем анализ: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spc="-1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 от чего он защищает?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400" spc="-1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 что он мешает  получить? (За страхом скрывается некое желание)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spc="-10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3</a:t>
            </a:r>
            <a:r>
              <a:rPr lang="ru-RU" sz="2000" spc="-10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.             </a:t>
            </a:r>
            <a:r>
              <a:rPr lang="ru-RU" sz="2400" spc="-1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Понять </a:t>
            </a:r>
            <a:r>
              <a:rPr lang="ru-RU" sz="2400" spc="-1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какое желание скрывается за страхом и </a:t>
            </a:r>
            <a:r>
              <a:rPr lang="ru-RU" sz="2400" spc="-1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            «</a:t>
            </a:r>
            <a:r>
              <a:rPr lang="ru-RU" sz="2400" spc="-1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упаковать» его в адекватное желание.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2400" spc="-1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742950" indent="-742950">
              <a:lnSpc>
                <a:spcPct val="110000"/>
              </a:lnSpc>
              <a:buAutoNum type="arabicPeriod"/>
            </a:pPr>
            <a:endParaRPr lang="ru-RU" sz="2400" spc="-1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742950" indent="-742950">
              <a:lnSpc>
                <a:spcPct val="110000"/>
              </a:lnSpc>
              <a:buAutoNum type="arabicPeriod"/>
            </a:pPr>
            <a:endParaRPr lang="ru-RU" sz="3600" spc="-1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http://orig05.deviantart.net/7cb8/f/2014/350/e/2/inside_out_04_fear_by_miacat7-d8a4f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0" y="1684907"/>
            <a:ext cx="2860580" cy="28605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46546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538444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Управление эмоциями</a:t>
            </a:r>
            <a:r>
              <a:rPr lang="en-US" sz="5400" dirty="0" smtClean="0"/>
              <a:t>: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15" y="1828800"/>
            <a:ext cx="7315200" cy="3755846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3200" dirty="0" smtClean="0"/>
              <a:t>осознание</a:t>
            </a:r>
            <a:r>
              <a:rPr lang="en-US" sz="3200" dirty="0" smtClean="0"/>
              <a:t>;</a:t>
            </a:r>
            <a:endParaRPr lang="ru-RU" sz="3200" dirty="0" smtClean="0"/>
          </a:p>
          <a:p>
            <a:pPr marL="457200" indent="-457200">
              <a:buAutoNum type="arabicPeriod"/>
            </a:pPr>
            <a:r>
              <a:rPr lang="ru-RU" sz="3200" dirty="0" smtClean="0"/>
              <a:t>определение уместности эмоции</a:t>
            </a:r>
            <a:r>
              <a:rPr lang="en-US" sz="3200" dirty="0" smtClean="0"/>
              <a:t>;</a:t>
            </a:r>
            <a:endParaRPr lang="ru-RU" sz="3200" dirty="0" smtClean="0"/>
          </a:p>
          <a:p>
            <a:pPr marL="457200" indent="-457200">
              <a:buAutoNum type="arabicPeriod"/>
            </a:pPr>
            <a:r>
              <a:rPr lang="ru-RU" sz="3200" dirty="0" smtClean="0"/>
              <a:t>изменение объекта концентрации</a:t>
            </a:r>
            <a:r>
              <a:rPr lang="en-US" sz="3200" dirty="0" smtClean="0"/>
              <a:t>;</a:t>
            </a:r>
            <a:endParaRPr lang="ru-RU" sz="3200" dirty="0" smtClean="0"/>
          </a:p>
          <a:p>
            <a:pPr marL="457200" indent="-457200">
              <a:buAutoNum type="arabicPeriod"/>
            </a:pPr>
            <a:r>
              <a:rPr lang="ru-RU" sz="3200" dirty="0" smtClean="0"/>
              <a:t>изменение убеждений</a:t>
            </a:r>
            <a:r>
              <a:rPr lang="en-US" sz="3200" dirty="0" smtClean="0"/>
              <a:t>;</a:t>
            </a:r>
            <a:endParaRPr lang="ru-RU" sz="3200" dirty="0" smtClean="0"/>
          </a:p>
          <a:p>
            <a:pPr marL="457200" indent="-457200">
              <a:buAutoNum type="arabicPeriod"/>
            </a:pPr>
            <a:r>
              <a:rPr lang="ru-RU" sz="3200" dirty="0" smtClean="0"/>
              <a:t>“физиологический способ”</a:t>
            </a:r>
            <a:r>
              <a:rPr lang="en-US" sz="3200" dirty="0" smtClean="0"/>
              <a:t>;</a:t>
            </a:r>
            <a:endParaRPr lang="ru-RU" sz="3200" dirty="0" smtClean="0"/>
          </a:p>
          <a:p>
            <a:pPr marL="457200" indent="-457200">
              <a:buAutoNum type="arabicPeriod"/>
            </a:pPr>
            <a:r>
              <a:rPr lang="ru-RU" sz="3200" dirty="0" smtClean="0"/>
              <a:t>“отрезать (отрубить) и отбросить”</a:t>
            </a:r>
            <a:r>
              <a:rPr lang="en-US" sz="3200" dirty="0" smtClean="0"/>
              <a:t>;</a:t>
            </a:r>
            <a:endParaRPr lang="ru-RU" sz="3200" dirty="0" smtClean="0"/>
          </a:p>
          <a:p>
            <a:pPr marL="457200" indent="-457200">
              <a:buAutoNum type="arabicPeriod"/>
            </a:pPr>
            <a:r>
              <a:rPr lang="ru-RU" sz="3200" dirty="0" smtClean="0"/>
              <a:t>“Лейбл или Ярлык”.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avatars.mds.yandex.net/i?id=22a6e3bf333346b7aa787da6ce5f37b8268e1de0-1264387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0822" y="1132885"/>
            <a:ext cx="5607780" cy="52840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107251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15" y="2767476"/>
            <a:ext cx="7315200" cy="281717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36866" name="Picture 2" descr="C:\Users\эрик-и-эмилия\Desktop\2d9c99c170a0c5dd49b364056c6971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6843" y="2651706"/>
            <a:ext cx="6305157" cy="4206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1355740"/>
          </a:xfrm>
        </p:spPr>
        <p:txBody>
          <a:bodyPr/>
          <a:lstStyle/>
          <a:p>
            <a:pPr algn="ctr"/>
            <a:r>
              <a:rPr lang="ru-RU" dirty="0" smtClean="0"/>
              <a:t>Мозг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15" y="3455299"/>
            <a:ext cx="7315200" cy="212934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ЭМОЦИОНАЛЬНАЯ                          РАЗУМНАЯ </a:t>
            </a:r>
          </a:p>
          <a:p>
            <a:r>
              <a:rPr lang="ru-RU" sz="2400" dirty="0" smtClean="0"/>
              <a:t>ЧАСТЬ                                                        ЧАСТЬ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рик-и-эмилия\Desktop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36525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4693" y="517890"/>
            <a:ext cx="6708297" cy="403582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эмоций: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эмоции являются энергетическим процессом, то есть они потребляют на себя огромное количество энергии;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эмоции “включаются” нашими мыслями и затем, “окрашивая” мир в нашем восприятии в определенные тона, вновь влияют на мысли;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эмоции воздействуют на наши решения и поступки;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эмоции выполняют социальную функцию, то есть оказывают сильнейшее влияние на взаимоотношения человека;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эмоции влияют на наше тело (“мышечный зажим”).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33794" name="AutoShape 2" descr="C:\Users\--9BC0~1\AppData\Local\Temp\{9E16CE5A-DDD3-4253-95F0-E8C44CAC277C}.tmp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6" name="Picture 4" descr="C:\Users\эрик-и-эмилия\Desktop\67dfccec4bfa8945ff68f5a77f82298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77274"/>
            <a:ext cx="4925632" cy="358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7912" y="1146412"/>
            <a:ext cx="7315200" cy="2647666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Влияние эмоций на педагогическую деятельность.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s://mx.toluna.com/dpolls_images/2017/07/27/c20d9b47-11a7-419e-b4fe-67813583759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839"/>
          <a:stretch/>
        </p:blipFill>
        <p:spPr bwMode="auto">
          <a:xfrm>
            <a:off x="3835625" y="3099250"/>
            <a:ext cx="7849274" cy="34901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5162" y="1272803"/>
            <a:ext cx="280689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40BAD2"/>
              </a:buClr>
            </a:pPr>
            <a:r>
              <a:rPr lang="ru-RU" sz="3200" spc="-100" dirty="0">
                <a:solidFill>
                  <a:srgbClr val="000000"/>
                </a:solidFill>
              </a:rPr>
              <a:t>Эмоции- это источник энергии, который нам выражает, прежде всего, какую-то нашу потребность</a:t>
            </a:r>
            <a:endParaRPr lang="ru-RU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7447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Гнев – это чувство сильного возмущения, негодования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615451" y="777922"/>
            <a:ext cx="3677732" cy="105883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Степени силы гнева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615451" y="1930936"/>
            <a:ext cx="3677732" cy="44698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злость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досада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раздражение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возмущение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chemeClr val="tx1"/>
                </a:solidFill>
              </a:rPr>
              <a:t>с</a:t>
            </a:r>
            <a:r>
              <a:rPr lang="ru-RU" sz="2800" dirty="0" smtClean="0">
                <a:solidFill>
                  <a:schemeClr val="tx1"/>
                </a:solidFill>
              </a:rPr>
              <a:t>ердитость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гнев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ярость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бешенство</a:t>
            </a:r>
          </a:p>
          <a:p>
            <a:endParaRPr lang="ru-RU" dirty="0"/>
          </a:p>
        </p:txBody>
      </p:sp>
      <p:pic>
        <p:nvPicPr>
          <p:cNvPr id="1026" name="Picture 2" descr="https://i.ytimg.com/vi/B6BFysTdt2I/maxresdefault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353" r="22377"/>
          <a:stretch/>
        </p:blipFill>
        <p:spPr bwMode="auto">
          <a:xfrm>
            <a:off x="3648926" y="777922"/>
            <a:ext cx="3671762" cy="52615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94728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ГНЕВ (Злость)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Это энергия, которая должна быть направлена на изменение существующей ситуации, которая Вас не устраивает, на изменение отношений, которые Вас не удовлетворяют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Контроль гнева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Это умение выпускать пар безопасным для всех способом, ничего не оставляя в себе и не выливая на других людей, и использовать эту энергию на благое дело.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s://images.wallpaperscraft.com/image/inside_out_2015_anger_emotion_103268_1280x96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007" t="-26716" r="22247" b="26716"/>
          <a:stretch/>
        </p:blipFill>
        <p:spPr bwMode="auto">
          <a:xfrm>
            <a:off x="136993" y="541276"/>
            <a:ext cx="3137989" cy="42217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73626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Сценарные реакции на гнев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1. </a:t>
            </a:r>
            <a:r>
              <a:rPr lang="ru-RU" sz="2400" b="1" dirty="0">
                <a:solidFill>
                  <a:schemeClr val="tx1"/>
                </a:solidFill>
              </a:rPr>
              <a:t>П</a:t>
            </a:r>
            <a:r>
              <a:rPr lang="ru-RU" sz="2400" b="1" dirty="0" smtClean="0">
                <a:solidFill>
                  <a:schemeClr val="tx1"/>
                </a:solidFill>
              </a:rPr>
              <a:t>одавление злости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Признаки подавленной злости: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Соматические- частые головные боли, боли в горле, давление, заболевания суставов, раздражение на коже и т.п.</a:t>
            </a:r>
          </a:p>
          <a:p>
            <a:r>
              <a:rPr lang="ru-RU" sz="2400" dirty="0">
                <a:solidFill>
                  <a:schemeClr val="tx1"/>
                </a:solidFill>
              </a:rPr>
              <a:t>Э</a:t>
            </a:r>
            <a:r>
              <a:rPr lang="ru-RU" sz="2400" dirty="0" smtClean="0">
                <a:solidFill>
                  <a:schemeClr val="tx1"/>
                </a:solidFill>
              </a:rPr>
              <a:t>моциональные – обиды, чрезмерная ранимость, чувствительность, неумение противостоять нападкам и отстаивать себя.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Неумение отстаивать свои границы – отказываться, говорить «нет».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Невротическое поведение – грызут ногти, кусают губы и т.п.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Появление злости и агрессии во снах.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9459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Сценарные реакции на гнев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2</a:t>
            </a:r>
            <a:r>
              <a:rPr lang="ru-RU" sz="2800" dirty="0" smtClean="0">
                <a:solidFill>
                  <a:schemeClr val="tx1"/>
                </a:solidFill>
              </a:rPr>
              <a:t>. Неконтролируемый выплеск эмоций.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Деструктивные способы выражения гнева: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Выплескивать на других людей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Хамство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Троллинг</a:t>
            </a:r>
            <a:r>
              <a:rPr lang="ru-RU" sz="2800" dirty="0" smtClean="0">
                <a:solidFill>
                  <a:schemeClr val="tx1"/>
                </a:solidFill>
              </a:rPr>
              <a:t> в интернете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Заедать сладостями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Ругаться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Бить посуду, ломать вещи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Месть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chemeClr val="tx1"/>
                </a:solidFill>
              </a:rPr>
              <a:t>Ш</a:t>
            </a:r>
            <a:r>
              <a:rPr lang="ru-RU" sz="2800" dirty="0" smtClean="0">
                <a:solidFill>
                  <a:schemeClr val="tx1"/>
                </a:solidFill>
              </a:rPr>
              <a:t>опинг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7905313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а">
  <a:themeElements>
    <a:clrScheme name="Рам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а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1461</TotalTime>
  <Words>499</Words>
  <Application>Microsoft Office PowerPoint</Application>
  <PresentationFormat>Произвольный</PresentationFormat>
  <Paragraphs>86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Рама</vt:lpstr>
      <vt:lpstr>Позитивное мышление, эмоции, жизнестойкость: учимся управлять собой.</vt:lpstr>
      <vt:lpstr>Мозг</vt:lpstr>
      <vt:lpstr>Слайд 3</vt:lpstr>
      <vt:lpstr>Особенности эмоций: - эмоции являются энергетическим процессом, то есть они потребляют на себя огромное количество энергии; - эмоции “включаются” нашими мыслями и затем, “окрашивая” мир в нашем восприятии в определенные тона, вновь влияют на мысли; - эмоции воздействуют на наши решения и поступки; - эмоции выполняют социальную функцию, то есть оказывают сильнейшее влияние на взаимоотношения человека; - эмоции влияют на наше тело (“мышечный зажим”). </vt:lpstr>
      <vt:lpstr>Влияние эмоций на педагогическую деятельность. </vt:lpstr>
      <vt:lpstr>Гнев – это чувство сильного возмущения, негодования </vt:lpstr>
      <vt:lpstr>Слайд 7</vt:lpstr>
      <vt:lpstr>Сценарные реакции на гнев</vt:lpstr>
      <vt:lpstr>Сценарные реакции на гнев</vt:lpstr>
      <vt:lpstr>Сценарные реакции на гнев</vt:lpstr>
      <vt:lpstr>Радость – активно положительная эмоция, выражающаяся в хорошем настроении и ощущении удовольствия</vt:lpstr>
      <vt:lpstr>Что мешает нам радоваться?</vt:lpstr>
      <vt:lpstr>Страх – это эмоция возникает, когда мы обнаруживаем некую опасность</vt:lpstr>
      <vt:lpstr>Рациональный страх – защищает нас, благодаря ему избегаем обоснованных рисков. </vt:lpstr>
      <vt:lpstr>Страх связан со злостью. Человек который сильно злится, зачастую сильно чего-то боится ! </vt:lpstr>
      <vt:lpstr>Управление эмоциями:</vt:lpstr>
      <vt:lpstr>Слайд 17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ДОУ №6</dc:creator>
  <cp:lastModifiedBy>эрик-и-эмилия</cp:lastModifiedBy>
  <cp:revision>27</cp:revision>
  <dcterms:created xsi:type="dcterms:W3CDTF">2018-11-22T04:51:58Z</dcterms:created>
  <dcterms:modified xsi:type="dcterms:W3CDTF">2025-01-21T04:22:32Z</dcterms:modified>
</cp:coreProperties>
</file>